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04709D-F3E9-4C29-A317-E4135E68C1F7}">
  <a:tblStyle styleId="{5804709D-F3E9-4C29-A317-E4135E68C1F7}"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Average-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ntandmicrobiology.berkeley.edu/profile/csomerville#profile-mai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f9f3fd6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f9f3fd6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f9f3fd663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f9f3fd6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d3af9806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d3af98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d663d08b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d663d08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d3af98062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d3af980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d3af98062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d3af980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d3af98062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d3af980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f9f3fd663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f9f3fd66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f9f3fd663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f9f3fd66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f9f3fd663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5f9f3fd66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f9f3fd663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f9f3fd66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f9f3fd663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f9f3fd66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Chris R. Somerville | Plant &amp; Microbial Biology | University of California, Berkeley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f9f3fd663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f9f3fd66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f9f3fd663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f9f3fd6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d8ee31a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d8ee31a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d8ee31a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d8ee31a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d8ee31a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d8ee31a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body"/>
          </p:nvPr>
        </p:nvSpPr>
        <p:spPr>
          <a:xfrm>
            <a:off x="209325" y="2722350"/>
            <a:ext cx="4714800" cy="72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Team members: </a:t>
            </a:r>
            <a:endParaRPr sz="1300"/>
          </a:p>
          <a:p>
            <a:pPr indent="457200" lvl="0" marL="0" rtl="0" algn="l">
              <a:lnSpc>
                <a:spcPct val="100000"/>
              </a:lnSpc>
              <a:spcBef>
                <a:spcPts val="0"/>
              </a:spcBef>
              <a:spcAft>
                <a:spcPts val="0"/>
              </a:spcAft>
              <a:buNone/>
            </a:pPr>
            <a:r>
              <a:rPr lang="en" sz="1300"/>
              <a:t>Kasha Muzila, Karl Eirich, Robert Turnage, Cynthia Zhu</a:t>
            </a:r>
            <a:endParaRPr sz="1300"/>
          </a:p>
        </p:txBody>
      </p:sp>
      <p:pic>
        <p:nvPicPr>
          <p:cNvPr id="60" name="Google Shape;60;p13"/>
          <p:cNvPicPr preferRelativeResize="0"/>
          <p:nvPr/>
        </p:nvPicPr>
        <p:blipFill rotWithShape="1">
          <a:blip r:embed="rId3">
            <a:alphaModFix/>
          </a:blip>
          <a:srcRect b="0" l="0" r="45533" t="0"/>
          <a:stretch/>
        </p:blipFill>
        <p:spPr>
          <a:xfrm>
            <a:off x="4943725" y="0"/>
            <a:ext cx="4200274" cy="5143499"/>
          </a:xfrm>
          <a:prstGeom prst="rect">
            <a:avLst/>
          </a:prstGeom>
          <a:noFill/>
          <a:ln>
            <a:noFill/>
          </a:ln>
        </p:spPr>
      </p:pic>
      <p:sp>
        <p:nvSpPr>
          <p:cNvPr id="61" name="Google Shape;61;p13"/>
          <p:cNvSpPr txBox="1"/>
          <p:nvPr>
            <p:ph type="title"/>
          </p:nvPr>
        </p:nvSpPr>
        <p:spPr>
          <a:xfrm>
            <a:off x="209325" y="1273575"/>
            <a:ext cx="4490400" cy="13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EDA - </a:t>
            </a:r>
            <a:r>
              <a:rPr lang="en" sz="3700"/>
              <a:t>Gardening</a:t>
            </a:r>
            <a:r>
              <a:rPr lang="en" sz="3700"/>
              <a:t> </a:t>
            </a:r>
            <a:r>
              <a:rPr lang="en" sz="3700"/>
              <a:t>Algorithm</a:t>
            </a:r>
            <a:r>
              <a:rPr lang="en" sz="3700"/>
              <a:t> Capstone</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Plan (Kasha)</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sunshine data to help the user determine the amount of sun hours in their location</a:t>
            </a:r>
            <a:endParaRPr/>
          </a:p>
          <a:p>
            <a:pPr indent="-317500" lvl="1" marL="914400" rtl="0" algn="l">
              <a:spcBef>
                <a:spcPts val="0"/>
              </a:spcBef>
              <a:spcAft>
                <a:spcPts val="0"/>
              </a:spcAft>
              <a:buSzPts val="1400"/>
              <a:buChar char="○"/>
            </a:pPr>
            <a:r>
              <a:rPr lang="en"/>
              <a:t>This helps users determine the best plants that they can </a:t>
            </a:r>
            <a:r>
              <a:rPr lang="en"/>
              <a:t>plant</a:t>
            </a:r>
            <a:r>
              <a:rPr lang="en"/>
              <a:t> in their area without having to figure it </a:t>
            </a:r>
            <a:r>
              <a:rPr lang="en"/>
              <a:t>out</a:t>
            </a:r>
            <a:r>
              <a:rPr lang="en"/>
              <a:t> themselves</a:t>
            </a:r>
            <a:endParaRPr/>
          </a:p>
          <a:p>
            <a:pPr indent="-317500" lvl="1" marL="914400" rtl="0" algn="l">
              <a:spcBef>
                <a:spcPts val="0"/>
              </a:spcBef>
              <a:spcAft>
                <a:spcPts val="0"/>
              </a:spcAft>
              <a:buSzPts val="1400"/>
              <a:buChar char="○"/>
            </a:pPr>
            <a:r>
              <a:rPr lang="en"/>
              <a:t>Need to do EDA on these datasets to see if we can move forward with this plan</a:t>
            </a:r>
            <a:endParaRPr/>
          </a:p>
          <a:p>
            <a:pPr indent="-342900" lvl="0" marL="457200" rtl="0" algn="l">
              <a:spcBef>
                <a:spcPts val="0"/>
              </a:spcBef>
              <a:spcAft>
                <a:spcPts val="0"/>
              </a:spcAft>
              <a:buSzPts val="1800"/>
              <a:buChar char="●"/>
            </a:pPr>
            <a:r>
              <a:rPr lang="en"/>
              <a:t>Two s</a:t>
            </a:r>
            <a:r>
              <a:rPr lang="en"/>
              <a:t>unshine datasets we explored were:</a:t>
            </a:r>
            <a:endParaRPr/>
          </a:p>
          <a:p>
            <a:pPr indent="-317500" lvl="1" marL="914400" rtl="0" algn="l">
              <a:spcBef>
                <a:spcPts val="0"/>
              </a:spcBef>
              <a:spcAft>
                <a:spcPts val="0"/>
              </a:spcAft>
              <a:buSzPts val="1400"/>
              <a:buChar char="○"/>
            </a:pPr>
            <a:r>
              <a:rPr lang="en"/>
              <a:t>Wikiwand </a:t>
            </a:r>
            <a:endParaRPr/>
          </a:p>
          <a:p>
            <a:pPr indent="-317500" lvl="1" marL="914400" rtl="0" algn="l">
              <a:spcBef>
                <a:spcPts val="0"/>
              </a:spcBef>
              <a:spcAft>
                <a:spcPts val="0"/>
              </a:spcAft>
              <a:buSzPts val="1400"/>
              <a:buChar char="○"/>
            </a:pPr>
            <a:r>
              <a:rPr lang="en"/>
              <a:t>TimeAndDate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Wikiwand Sunshine Dataset (Kasha)</a:t>
            </a:r>
            <a:endParaRPr/>
          </a:p>
        </p:txBody>
      </p:sp>
      <p:pic>
        <p:nvPicPr>
          <p:cNvPr id="119" name="Google Shape;119;p23"/>
          <p:cNvPicPr preferRelativeResize="0"/>
          <p:nvPr/>
        </p:nvPicPr>
        <p:blipFill>
          <a:blip r:embed="rId3">
            <a:alphaModFix/>
          </a:blip>
          <a:stretch>
            <a:fillRect/>
          </a:stretch>
        </p:blipFill>
        <p:spPr>
          <a:xfrm>
            <a:off x="311700" y="1017725"/>
            <a:ext cx="4111125" cy="1220025"/>
          </a:xfrm>
          <a:prstGeom prst="rect">
            <a:avLst/>
          </a:prstGeom>
          <a:noFill/>
          <a:ln>
            <a:noFill/>
          </a:ln>
        </p:spPr>
      </p:pic>
      <p:pic>
        <p:nvPicPr>
          <p:cNvPr id="120" name="Google Shape;120;p23"/>
          <p:cNvPicPr preferRelativeResize="0"/>
          <p:nvPr/>
        </p:nvPicPr>
        <p:blipFill>
          <a:blip r:embed="rId4">
            <a:alphaModFix/>
          </a:blip>
          <a:stretch>
            <a:fillRect/>
          </a:stretch>
        </p:blipFill>
        <p:spPr>
          <a:xfrm>
            <a:off x="311700" y="2627173"/>
            <a:ext cx="3926750" cy="1252225"/>
          </a:xfrm>
          <a:prstGeom prst="rect">
            <a:avLst/>
          </a:prstGeom>
          <a:noFill/>
          <a:ln>
            <a:noFill/>
          </a:ln>
        </p:spPr>
      </p:pic>
      <p:pic>
        <p:nvPicPr>
          <p:cNvPr id="121" name="Google Shape;121;p23"/>
          <p:cNvPicPr preferRelativeResize="0"/>
          <p:nvPr/>
        </p:nvPicPr>
        <p:blipFill>
          <a:blip r:embed="rId5">
            <a:alphaModFix/>
          </a:blip>
          <a:stretch>
            <a:fillRect/>
          </a:stretch>
        </p:blipFill>
        <p:spPr>
          <a:xfrm>
            <a:off x="71375" y="4000000"/>
            <a:ext cx="9001250" cy="1094275"/>
          </a:xfrm>
          <a:prstGeom prst="rect">
            <a:avLst/>
          </a:prstGeom>
          <a:noFill/>
          <a:ln>
            <a:noFill/>
          </a:ln>
        </p:spPr>
      </p:pic>
      <p:pic>
        <p:nvPicPr>
          <p:cNvPr id="122" name="Google Shape;122;p23"/>
          <p:cNvPicPr preferRelativeResize="0"/>
          <p:nvPr/>
        </p:nvPicPr>
        <p:blipFill>
          <a:blip r:embed="rId6">
            <a:alphaModFix/>
          </a:blip>
          <a:stretch>
            <a:fillRect/>
          </a:stretch>
        </p:blipFill>
        <p:spPr>
          <a:xfrm>
            <a:off x="4950525" y="1702000"/>
            <a:ext cx="4111124" cy="1349125"/>
          </a:xfrm>
          <a:prstGeom prst="rect">
            <a:avLst/>
          </a:prstGeom>
          <a:noFill/>
          <a:ln>
            <a:noFill/>
          </a:ln>
        </p:spPr>
      </p:pic>
      <p:sp>
        <p:nvSpPr>
          <p:cNvPr id="123" name="Google Shape;123;p23"/>
          <p:cNvSpPr txBox="1"/>
          <p:nvPr/>
        </p:nvSpPr>
        <p:spPr>
          <a:xfrm>
            <a:off x="5266000" y="1206650"/>
            <a:ext cx="315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Average"/>
                <a:ea typeface="Average"/>
                <a:cs typeface="Average"/>
                <a:sym typeface="Average"/>
              </a:rPr>
              <a:t>sunshine_hours_by_city.csv</a:t>
            </a:r>
            <a:endParaRPr sz="1700">
              <a:solidFill>
                <a:schemeClr val="lt2"/>
              </a:solidFill>
              <a:latin typeface="Average"/>
              <a:ea typeface="Average"/>
              <a:cs typeface="Average"/>
              <a:sym typeface="Average"/>
            </a:endParaRPr>
          </a:p>
        </p:txBody>
      </p:sp>
      <p:sp>
        <p:nvSpPr>
          <p:cNvPr id="124" name="Google Shape;124;p23"/>
          <p:cNvSpPr txBox="1"/>
          <p:nvPr/>
        </p:nvSpPr>
        <p:spPr>
          <a:xfrm>
            <a:off x="2850775" y="2180775"/>
            <a:ext cx="10545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700">
                <a:solidFill>
                  <a:schemeClr val="lt2"/>
                </a:solidFill>
                <a:latin typeface="Average"/>
                <a:ea typeface="Average"/>
                <a:cs typeface="Average"/>
                <a:sym typeface="Average"/>
              </a:rPr>
              <a:t>cities.csv</a:t>
            </a:r>
            <a:endParaRPr sz="1700">
              <a:solidFill>
                <a:schemeClr val="lt2"/>
              </a:solidFill>
              <a:latin typeface="Average"/>
              <a:ea typeface="Average"/>
              <a:cs typeface="Average"/>
              <a:sym typeface="Average"/>
            </a:endParaRPr>
          </a:p>
        </p:txBody>
      </p:sp>
      <p:sp>
        <p:nvSpPr>
          <p:cNvPr id="125" name="Google Shape;125;p23"/>
          <p:cNvSpPr txBox="1"/>
          <p:nvPr/>
        </p:nvSpPr>
        <p:spPr>
          <a:xfrm>
            <a:off x="5162050" y="3135050"/>
            <a:ext cx="1210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Average"/>
                <a:ea typeface="Average"/>
                <a:cs typeface="Average"/>
                <a:sym typeface="Average"/>
              </a:rPr>
              <a:t>states.csv</a:t>
            </a:r>
            <a:endParaRPr sz="1700">
              <a:solidFill>
                <a:schemeClr val="lt2"/>
              </a:solidFill>
              <a:latin typeface="Average"/>
              <a:ea typeface="Average"/>
              <a:cs typeface="Average"/>
              <a:sym typeface="Average"/>
            </a:endParaRPr>
          </a:p>
        </p:txBody>
      </p:sp>
      <p:sp>
        <p:nvSpPr>
          <p:cNvPr id="126" name="Google Shape;126;p23"/>
          <p:cNvSpPr txBox="1"/>
          <p:nvPr/>
        </p:nvSpPr>
        <p:spPr>
          <a:xfrm>
            <a:off x="7073800" y="3111850"/>
            <a:ext cx="134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Average"/>
                <a:ea typeface="Average"/>
                <a:cs typeface="Average"/>
                <a:sym typeface="Average"/>
              </a:rPr>
              <a:t>countries</a:t>
            </a:r>
            <a:r>
              <a:rPr lang="en" sz="1700">
                <a:solidFill>
                  <a:schemeClr val="lt2"/>
                </a:solidFill>
                <a:latin typeface="Average"/>
                <a:ea typeface="Average"/>
                <a:cs typeface="Average"/>
                <a:sym typeface="Average"/>
              </a:rPr>
              <a:t>.csv</a:t>
            </a:r>
            <a:endParaRPr sz="1700">
              <a:solidFill>
                <a:schemeClr val="lt2"/>
              </a:solidFill>
              <a:latin typeface="Average"/>
              <a:ea typeface="Average"/>
              <a:cs typeface="Average"/>
              <a:sym typeface="Average"/>
            </a:endParaRPr>
          </a:p>
        </p:txBody>
      </p:sp>
      <p:sp>
        <p:nvSpPr>
          <p:cNvPr id="127" name="Google Shape;127;p23"/>
          <p:cNvSpPr/>
          <p:nvPr/>
        </p:nvSpPr>
        <p:spPr>
          <a:xfrm>
            <a:off x="4520050" y="1347100"/>
            <a:ext cx="746100" cy="205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flipH="1">
            <a:off x="4008050" y="2301375"/>
            <a:ext cx="839700" cy="205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4327200" y="3255650"/>
            <a:ext cx="746100" cy="205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7692975" y="3518075"/>
            <a:ext cx="222600" cy="44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Wikiwand Sunshine Dataset (Kasha)</a:t>
            </a:r>
            <a:endParaRPr/>
          </a:p>
        </p:txBody>
      </p:sp>
      <p:pic>
        <p:nvPicPr>
          <p:cNvPr id="136" name="Google Shape;136;p24"/>
          <p:cNvPicPr preferRelativeResize="0"/>
          <p:nvPr/>
        </p:nvPicPr>
        <p:blipFill>
          <a:blip r:embed="rId3">
            <a:alphaModFix/>
          </a:blip>
          <a:stretch>
            <a:fillRect/>
          </a:stretch>
        </p:blipFill>
        <p:spPr>
          <a:xfrm>
            <a:off x="311700" y="1225250"/>
            <a:ext cx="8520601" cy="2586456"/>
          </a:xfrm>
          <a:prstGeom prst="rect">
            <a:avLst/>
          </a:prstGeom>
          <a:noFill/>
          <a:ln>
            <a:noFill/>
          </a:ln>
        </p:spPr>
      </p:pic>
      <p:pic>
        <p:nvPicPr>
          <p:cNvPr id="137" name="Google Shape;137;p24"/>
          <p:cNvPicPr preferRelativeResize="0"/>
          <p:nvPr/>
        </p:nvPicPr>
        <p:blipFill>
          <a:blip r:embed="rId4">
            <a:alphaModFix/>
          </a:blip>
          <a:stretch>
            <a:fillRect/>
          </a:stretch>
        </p:blipFill>
        <p:spPr>
          <a:xfrm>
            <a:off x="3816412" y="4019221"/>
            <a:ext cx="1638300" cy="38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Wikiwand Sunshine Dataset (Kasha)</a:t>
            </a:r>
            <a:endParaRPr/>
          </a:p>
        </p:txBody>
      </p:sp>
      <p:pic>
        <p:nvPicPr>
          <p:cNvPr id="143" name="Google Shape;143;p25"/>
          <p:cNvPicPr preferRelativeResize="0"/>
          <p:nvPr/>
        </p:nvPicPr>
        <p:blipFill>
          <a:blip r:embed="rId3">
            <a:alphaModFix/>
          </a:blip>
          <a:stretch>
            <a:fillRect/>
          </a:stretch>
        </p:blipFill>
        <p:spPr>
          <a:xfrm>
            <a:off x="1365925" y="1017725"/>
            <a:ext cx="6694475" cy="403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Wikiwand Sunshine Dataset (Kasha)</a:t>
            </a:r>
            <a:endParaRPr/>
          </a:p>
        </p:txBody>
      </p:sp>
      <p:pic>
        <p:nvPicPr>
          <p:cNvPr id="149" name="Google Shape;149;p26"/>
          <p:cNvPicPr preferRelativeResize="0"/>
          <p:nvPr/>
        </p:nvPicPr>
        <p:blipFill>
          <a:blip r:embed="rId3">
            <a:alphaModFix/>
          </a:blip>
          <a:stretch>
            <a:fillRect/>
          </a:stretch>
        </p:blipFill>
        <p:spPr>
          <a:xfrm>
            <a:off x="1443825" y="1017725"/>
            <a:ext cx="6365979" cy="3820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Wikiwand Sunshine Dataset (Kasha)</a:t>
            </a:r>
            <a:endParaRPr/>
          </a:p>
        </p:txBody>
      </p:sp>
      <p:pic>
        <p:nvPicPr>
          <p:cNvPr id="155" name="Google Shape;155;p27"/>
          <p:cNvPicPr preferRelativeResize="0"/>
          <p:nvPr/>
        </p:nvPicPr>
        <p:blipFill>
          <a:blip r:embed="rId3">
            <a:alphaModFix/>
          </a:blip>
          <a:stretch>
            <a:fillRect/>
          </a:stretch>
        </p:blipFill>
        <p:spPr>
          <a:xfrm>
            <a:off x="7483675" y="445025"/>
            <a:ext cx="514306" cy="4488226"/>
          </a:xfrm>
          <a:prstGeom prst="rect">
            <a:avLst/>
          </a:prstGeom>
          <a:noFill/>
          <a:ln>
            <a:noFill/>
          </a:ln>
        </p:spPr>
      </p:pic>
      <p:pic>
        <p:nvPicPr>
          <p:cNvPr id="156" name="Google Shape;156;p27"/>
          <p:cNvPicPr preferRelativeResize="0"/>
          <p:nvPr/>
        </p:nvPicPr>
        <p:blipFill>
          <a:blip r:embed="rId4">
            <a:alphaModFix/>
          </a:blip>
          <a:stretch>
            <a:fillRect/>
          </a:stretch>
        </p:blipFill>
        <p:spPr>
          <a:xfrm>
            <a:off x="1121000" y="3786675"/>
            <a:ext cx="6067226" cy="1146572"/>
          </a:xfrm>
          <a:prstGeom prst="rect">
            <a:avLst/>
          </a:prstGeom>
          <a:noFill/>
          <a:ln>
            <a:noFill/>
          </a:ln>
        </p:spPr>
      </p:pic>
      <p:pic>
        <p:nvPicPr>
          <p:cNvPr id="157" name="Google Shape;157;p27"/>
          <p:cNvPicPr preferRelativeResize="0"/>
          <p:nvPr/>
        </p:nvPicPr>
        <p:blipFill rotWithShape="1">
          <a:blip r:embed="rId5">
            <a:alphaModFix/>
          </a:blip>
          <a:srcRect b="45872" l="0" r="0" t="0"/>
          <a:stretch/>
        </p:blipFill>
        <p:spPr>
          <a:xfrm>
            <a:off x="1121000" y="1017725"/>
            <a:ext cx="6067224" cy="2615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Planting Zone and Weather features (Cynthia)</a:t>
            </a:r>
            <a:endParaRPr/>
          </a:p>
        </p:txBody>
      </p:sp>
      <p:pic>
        <p:nvPicPr>
          <p:cNvPr id="163" name="Google Shape;163;p28"/>
          <p:cNvPicPr preferRelativeResize="0"/>
          <p:nvPr/>
        </p:nvPicPr>
        <p:blipFill>
          <a:blip r:embed="rId3">
            <a:alphaModFix/>
          </a:blip>
          <a:stretch>
            <a:fillRect/>
          </a:stretch>
        </p:blipFill>
        <p:spPr>
          <a:xfrm>
            <a:off x="311700" y="1017725"/>
            <a:ext cx="2724475" cy="1907150"/>
          </a:xfrm>
          <a:prstGeom prst="rect">
            <a:avLst/>
          </a:prstGeom>
          <a:noFill/>
          <a:ln>
            <a:noFill/>
          </a:ln>
        </p:spPr>
      </p:pic>
      <p:pic>
        <p:nvPicPr>
          <p:cNvPr id="164" name="Google Shape;164;p28"/>
          <p:cNvPicPr preferRelativeResize="0"/>
          <p:nvPr/>
        </p:nvPicPr>
        <p:blipFill>
          <a:blip r:embed="rId4">
            <a:alphaModFix/>
          </a:blip>
          <a:stretch>
            <a:fillRect/>
          </a:stretch>
        </p:blipFill>
        <p:spPr>
          <a:xfrm>
            <a:off x="311700" y="2978650"/>
            <a:ext cx="2724475" cy="1907159"/>
          </a:xfrm>
          <a:prstGeom prst="rect">
            <a:avLst/>
          </a:prstGeom>
          <a:noFill/>
          <a:ln>
            <a:noFill/>
          </a:ln>
        </p:spPr>
      </p:pic>
      <p:pic>
        <p:nvPicPr>
          <p:cNvPr id="165" name="Google Shape;165;p28"/>
          <p:cNvPicPr preferRelativeResize="0"/>
          <p:nvPr/>
        </p:nvPicPr>
        <p:blipFill>
          <a:blip r:embed="rId5">
            <a:alphaModFix/>
          </a:blip>
          <a:stretch>
            <a:fillRect/>
          </a:stretch>
        </p:blipFill>
        <p:spPr>
          <a:xfrm>
            <a:off x="3177350" y="1017712"/>
            <a:ext cx="2724475" cy="1907133"/>
          </a:xfrm>
          <a:prstGeom prst="rect">
            <a:avLst/>
          </a:prstGeom>
          <a:noFill/>
          <a:ln>
            <a:noFill/>
          </a:ln>
        </p:spPr>
      </p:pic>
      <p:pic>
        <p:nvPicPr>
          <p:cNvPr id="166" name="Google Shape;166;p28"/>
          <p:cNvPicPr preferRelativeResize="0"/>
          <p:nvPr/>
        </p:nvPicPr>
        <p:blipFill>
          <a:blip r:embed="rId6">
            <a:alphaModFix/>
          </a:blip>
          <a:stretch>
            <a:fillRect/>
          </a:stretch>
        </p:blipFill>
        <p:spPr>
          <a:xfrm>
            <a:off x="3177350" y="2978650"/>
            <a:ext cx="2724500" cy="1907150"/>
          </a:xfrm>
          <a:prstGeom prst="rect">
            <a:avLst/>
          </a:prstGeom>
          <a:noFill/>
          <a:ln>
            <a:noFill/>
          </a:ln>
        </p:spPr>
      </p:pic>
      <p:sp>
        <p:nvSpPr>
          <p:cNvPr id="167" name="Google Shape;167;p28"/>
          <p:cNvSpPr txBox="1"/>
          <p:nvPr/>
        </p:nvSpPr>
        <p:spPr>
          <a:xfrm>
            <a:off x="6087750" y="1113150"/>
            <a:ext cx="2963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Planting Zone: </a:t>
            </a:r>
            <a:r>
              <a:rPr lang="en" sz="1200">
                <a:solidFill>
                  <a:schemeClr val="dk1"/>
                </a:solidFill>
                <a:latin typeface="Average"/>
                <a:ea typeface="Average"/>
                <a:cs typeface="Average"/>
                <a:sym typeface="Average"/>
              </a:rPr>
              <a:t>provide an assessment of what plants are best suited for growing in a particular region. </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US has 13 zones, with Zone 1 being the coldest and Zone 13 being the warmest in terms of </a:t>
            </a:r>
            <a:r>
              <a:rPr lang="en" sz="1200">
                <a:solidFill>
                  <a:schemeClr val="dk1"/>
                </a:solidFill>
                <a:latin typeface="Average"/>
                <a:ea typeface="Average"/>
                <a:cs typeface="Average"/>
                <a:sym typeface="Average"/>
              </a:rPr>
              <a:t>temperature</a:t>
            </a:r>
            <a:r>
              <a:rPr lang="en" sz="1200">
                <a:solidFill>
                  <a:schemeClr val="dk1"/>
                </a:solidFill>
                <a:latin typeface="Average"/>
                <a:ea typeface="Average"/>
                <a:cs typeface="Average"/>
                <a:sym typeface="Average"/>
              </a:rPr>
              <a:t>. </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29764 records/zip code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b="1"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Weather:  </a:t>
            </a:r>
            <a:r>
              <a:rPr lang="en" sz="1200">
                <a:solidFill>
                  <a:schemeClr val="dk1"/>
                </a:solidFill>
                <a:latin typeface="Average"/>
                <a:ea typeface="Average"/>
                <a:cs typeface="Average"/>
                <a:sym typeface="Average"/>
              </a:rPr>
              <a:t>temperature (min, max), precipitation</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Monthly average of 2017 - 2021 for 214 cities in US</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Findings:</a:t>
            </a:r>
            <a:endParaRPr b="1"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Correlation between zone and temperature</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More data in highly populated areas</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p:txBody>
      </p:sp>
      <p:sp>
        <p:nvSpPr>
          <p:cNvPr id="168" name="Google Shape;168;p28"/>
          <p:cNvSpPr txBox="1"/>
          <p:nvPr/>
        </p:nvSpPr>
        <p:spPr>
          <a:xfrm>
            <a:off x="204200" y="4885800"/>
            <a:ext cx="616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Average"/>
                <a:ea typeface="Average"/>
                <a:cs typeface="Average"/>
                <a:sym typeface="Average"/>
              </a:rPr>
              <a:t>*Figures of min max temperature and </a:t>
            </a:r>
            <a:r>
              <a:rPr lang="en" sz="800">
                <a:solidFill>
                  <a:schemeClr val="dk1"/>
                </a:solidFill>
                <a:latin typeface="Average"/>
                <a:ea typeface="Average"/>
                <a:cs typeface="Average"/>
                <a:sym typeface="Average"/>
              </a:rPr>
              <a:t>precipitation</a:t>
            </a:r>
            <a:r>
              <a:rPr lang="en" sz="800">
                <a:solidFill>
                  <a:schemeClr val="dk1"/>
                </a:solidFill>
                <a:latin typeface="Average"/>
                <a:ea typeface="Average"/>
                <a:cs typeface="Average"/>
                <a:sym typeface="Average"/>
              </a:rPr>
              <a:t> are only representing average value of January in the </a:t>
            </a:r>
            <a:r>
              <a:rPr lang="en" sz="800">
                <a:solidFill>
                  <a:schemeClr val="dk1"/>
                </a:solidFill>
                <a:latin typeface="Average"/>
                <a:ea typeface="Average"/>
                <a:cs typeface="Average"/>
                <a:sym typeface="Average"/>
              </a:rPr>
              <a:t>period</a:t>
            </a:r>
            <a:r>
              <a:rPr lang="en" sz="800">
                <a:solidFill>
                  <a:schemeClr val="dk1"/>
                </a:solidFill>
                <a:latin typeface="Average"/>
                <a:ea typeface="Average"/>
                <a:cs typeface="Average"/>
                <a:sym typeface="Average"/>
              </a:rPr>
              <a:t> of 2017- 2021.</a:t>
            </a:r>
            <a:endParaRPr sz="800">
              <a:solidFill>
                <a:schemeClr val="dk1"/>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(Cynthia)</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and EDA:</a:t>
            </a:r>
            <a:endParaRPr/>
          </a:p>
          <a:p>
            <a:pPr indent="-317500" lvl="1" marL="914400" rtl="0" algn="l">
              <a:spcBef>
                <a:spcPts val="0"/>
              </a:spcBef>
              <a:spcAft>
                <a:spcPts val="0"/>
              </a:spcAft>
              <a:buSzPts val="1400"/>
              <a:buChar char="○"/>
            </a:pPr>
            <a:r>
              <a:rPr lang="en"/>
              <a:t>Plants data with specificity </a:t>
            </a:r>
            <a:r>
              <a:rPr lang="en"/>
              <a:t>scraped</a:t>
            </a:r>
            <a:r>
              <a:rPr lang="en"/>
              <a:t> from gardening sites</a:t>
            </a:r>
            <a:endParaRPr/>
          </a:p>
          <a:p>
            <a:pPr indent="-317500" lvl="1" marL="914400" rtl="0" algn="l">
              <a:spcBef>
                <a:spcPts val="0"/>
              </a:spcBef>
              <a:spcAft>
                <a:spcPts val="0"/>
              </a:spcAft>
              <a:buSzPts val="1400"/>
              <a:buChar char="○"/>
            </a:pPr>
            <a:r>
              <a:rPr lang="en"/>
              <a:t>Monthly average of sun hour at US city level </a:t>
            </a:r>
            <a:endParaRPr/>
          </a:p>
          <a:p>
            <a:pPr indent="-317500" lvl="1" marL="914400" rtl="0" algn="l">
              <a:spcBef>
                <a:spcPts val="0"/>
              </a:spcBef>
              <a:spcAft>
                <a:spcPts val="0"/>
              </a:spcAft>
              <a:buSzPts val="1400"/>
              <a:buChar char="○"/>
            </a:pPr>
            <a:r>
              <a:rPr lang="en"/>
              <a:t>Monthly average of temperature and precipitation data at US city/zip code level</a:t>
            </a:r>
            <a:endParaRPr/>
          </a:p>
          <a:p>
            <a:pPr indent="-317500" lvl="1" marL="914400" rtl="0" algn="l">
              <a:spcBef>
                <a:spcPts val="0"/>
              </a:spcBef>
              <a:spcAft>
                <a:spcPts val="0"/>
              </a:spcAft>
              <a:buSzPts val="1400"/>
              <a:buChar char="○"/>
            </a:pPr>
            <a:r>
              <a:rPr lang="en"/>
              <a:t>Planting zone data at US city/zip code </a:t>
            </a:r>
            <a:r>
              <a:rPr lang="en"/>
              <a:t>level</a:t>
            </a:r>
            <a:endParaRPr/>
          </a:p>
          <a:p>
            <a:pPr indent="-342900" lvl="0" marL="457200" rtl="0" algn="l">
              <a:spcBef>
                <a:spcPts val="0"/>
              </a:spcBef>
              <a:spcAft>
                <a:spcPts val="0"/>
              </a:spcAft>
              <a:buSzPts val="1800"/>
              <a:buChar char="●"/>
            </a:pPr>
            <a:r>
              <a:rPr lang="en"/>
              <a:t>Scope: </a:t>
            </a:r>
            <a:endParaRPr/>
          </a:p>
          <a:p>
            <a:pPr indent="-317500" lvl="1" marL="914400" rtl="0" algn="l">
              <a:spcBef>
                <a:spcPts val="0"/>
              </a:spcBef>
              <a:spcAft>
                <a:spcPts val="0"/>
              </a:spcAft>
              <a:buSzPts val="1400"/>
              <a:buChar char="○"/>
            </a:pPr>
            <a:r>
              <a:rPr lang="en"/>
              <a:t>United States only, o</a:t>
            </a:r>
            <a:r>
              <a:rPr lang="en"/>
              <a:t>utdoor planting with limited space, </a:t>
            </a:r>
            <a:r>
              <a:rPr lang="en"/>
              <a:t>companion plantings for advanced users</a:t>
            </a:r>
            <a:endParaRPr/>
          </a:p>
          <a:p>
            <a:pPr indent="-317500" lvl="1" marL="914400" rtl="0" algn="l">
              <a:spcBef>
                <a:spcPts val="0"/>
              </a:spcBef>
              <a:spcAft>
                <a:spcPts val="0"/>
              </a:spcAft>
              <a:buSzPts val="1400"/>
              <a:buChar char="○"/>
            </a:pPr>
            <a:r>
              <a:rPr lang="en"/>
              <a:t>Limited number of vegetables, herbs, and flowers available.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(Karl)</a:t>
            </a:r>
            <a:endParaRPr/>
          </a:p>
        </p:txBody>
      </p:sp>
      <p:sp>
        <p:nvSpPr>
          <p:cNvPr id="180" name="Google Shape;180;p30"/>
          <p:cNvSpPr txBox="1"/>
          <p:nvPr>
            <p:ph idx="1" type="body"/>
          </p:nvPr>
        </p:nvSpPr>
        <p:spPr>
          <a:xfrm>
            <a:off x="311700" y="11626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Build relationship between plant and sunshine data</a:t>
            </a:r>
            <a:endParaRPr/>
          </a:p>
          <a:p>
            <a:pPr indent="-317500" lvl="1" marL="914400" rtl="0" algn="l">
              <a:spcBef>
                <a:spcPts val="0"/>
              </a:spcBef>
              <a:spcAft>
                <a:spcPts val="0"/>
              </a:spcAft>
              <a:buSzPts val="1400"/>
              <a:buChar char="○"/>
            </a:pPr>
            <a:r>
              <a:rPr lang="en"/>
              <a:t>Consider additional signals such water needs or other characteristics</a:t>
            </a:r>
            <a:endParaRPr/>
          </a:p>
          <a:p>
            <a:pPr indent="-317500" lvl="1" marL="914400" rtl="0" algn="l">
              <a:spcBef>
                <a:spcPts val="0"/>
              </a:spcBef>
              <a:spcAft>
                <a:spcPts val="0"/>
              </a:spcAft>
              <a:buSzPts val="1400"/>
              <a:buChar char="○"/>
            </a:pPr>
            <a:r>
              <a:rPr lang="en"/>
              <a:t>Continue evaluation of frost date data</a:t>
            </a:r>
            <a:endParaRPr/>
          </a:p>
          <a:p>
            <a:pPr indent="-342900" lvl="0" marL="457200" rtl="0" algn="l">
              <a:spcBef>
                <a:spcPts val="0"/>
              </a:spcBef>
              <a:spcAft>
                <a:spcPts val="0"/>
              </a:spcAft>
              <a:buSzPts val="1800"/>
              <a:buChar char="●"/>
            </a:pPr>
            <a:r>
              <a:rPr lang="en"/>
              <a:t>Finalize sunshine data</a:t>
            </a:r>
            <a:endParaRPr/>
          </a:p>
          <a:p>
            <a:pPr indent="-342900" lvl="0" marL="457200" rtl="0" algn="l">
              <a:spcBef>
                <a:spcPts val="0"/>
              </a:spcBef>
              <a:spcAft>
                <a:spcPts val="0"/>
              </a:spcAft>
              <a:buSzPts val="1800"/>
              <a:buChar char="●"/>
            </a:pPr>
            <a:r>
              <a:rPr lang="en"/>
              <a:t>Clean and </a:t>
            </a:r>
            <a:r>
              <a:rPr lang="en"/>
              <a:t>Transform</a:t>
            </a:r>
            <a:r>
              <a:rPr lang="en"/>
              <a:t> plant data</a:t>
            </a:r>
            <a:endParaRPr/>
          </a:p>
          <a:p>
            <a:pPr indent="-342900" lvl="0" marL="457200" rtl="0" algn="l">
              <a:spcBef>
                <a:spcPts val="0"/>
              </a:spcBef>
              <a:spcAft>
                <a:spcPts val="0"/>
              </a:spcAft>
              <a:buSzPts val="1800"/>
              <a:buChar char="●"/>
            </a:pPr>
            <a:r>
              <a:rPr lang="en"/>
              <a:t>Further research companion plants and plant pairings</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Accomplished in the Past Week (Kasha)</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Further refined our scope, UI/UX Journey, Machine Learning Plan</a:t>
            </a:r>
            <a:endParaRPr/>
          </a:p>
          <a:p>
            <a:pPr indent="-342900" lvl="0" marL="457200" rtl="0" algn="l">
              <a:spcBef>
                <a:spcPts val="0"/>
              </a:spcBef>
              <a:spcAft>
                <a:spcPts val="0"/>
              </a:spcAft>
              <a:buSzPts val="1800"/>
              <a:buChar char="●"/>
            </a:pPr>
            <a:r>
              <a:rPr lang="en"/>
              <a:t>Put initial plant data together </a:t>
            </a:r>
            <a:endParaRPr/>
          </a:p>
          <a:p>
            <a:pPr indent="-342900" lvl="0" marL="457200" rtl="0" algn="l">
              <a:spcBef>
                <a:spcPts val="0"/>
              </a:spcBef>
              <a:spcAft>
                <a:spcPts val="0"/>
              </a:spcAft>
              <a:buSzPts val="1800"/>
              <a:buChar char="●"/>
            </a:pPr>
            <a:r>
              <a:rPr lang="en"/>
              <a:t>Performed EDA on the following datasets:</a:t>
            </a:r>
            <a:endParaRPr/>
          </a:p>
          <a:p>
            <a:pPr indent="-317500" lvl="1" marL="914400" rtl="0" algn="l">
              <a:spcBef>
                <a:spcPts val="0"/>
              </a:spcBef>
              <a:spcAft>
                <a:spcPts val="0"/>
              </a:spcAft>
              <a:buSzPts val="1400"/>
              <a:buChar char="○"/>
            </a:pPr>
            <a:r>
              <a:rPr lang="en"/>
              <a:t>Initial plant dataset</a:t>
            </a:r>
            <a:endParaRPr/>
          </a:p>
          <a:p>
            <a:pPr indent="-317500" lvl="1" marL="914400" rtl="0" algn="l">
              <a:spcBef>
                <a:spcPts val="0"/>
              </a:spcBef>
              <a:spcAft>
                <a:spcPts val="0"/>
              </a:spcAft>
              <a:buSzPts val="1400"/>
              <a:buChar char="○"/>
            </a:pPr>
            <a:r>
              <a:rPr lang="en"/>
              <a:t>Average Sunshine Hours dataset from Wikiwand</a:t>
            </a:r>
            <a:endParaRPr/>
          </a:p>
          <a:p>
            <a:pPr indent="-317500" lvl="1" marL="914400" rtl="0" algn="l">
              <a:spcBef>
                <a:spcPts val="0"/>
              </a:spcBef>
              <a:spcAft>
                <a:spcPts val="0"/>
              </a:spcAft>
              <a:buSzPts val="1400"/>
              <a:buChar char="○"/>
            </a:pPr>
            <a:r>
              <a:rPr lang="en"/>
              <a:t>Planting zone in US</a:t>
            </a:r>
            <a:endParaRPr/>
          </a:p>
          <a:p>
            <a:pPr indent="-317500" lvl="1" marL="914400" rtl="0" algn="l">
              <a:spcBef>
                <a:spcPts val="0"/>
              </a:spcBef>
              <a:spcAft>
                <a:spcPts val="0"/>
              </a:spcAft>
              <a:buSzPts val="1400"/>
              <a:buChar char="○"/>
            </a:pPr>
            <a:r>
              <a:rPr lang="en"/>
              <a:t>US Weather (temperature and precipitation)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grpSp>
        <p:nvGrpSpPr>
          <p:cNvPr id="191" name="Google Shape;191;p32"/>
          <p:cNvGrpSpPr/>
          <p:nvPr/>
        </p:nvGrpSpPr>
        <p:grpSpPr>
          <a:xfrm>
            <a:off x="431925" y="1304875"/>
            <a:ext cx="2628925" cy="3416400"/>
            <a:chOff x="431925" y="1304875"/>
            <a:chExt cx="2628925" cy="3416400"/>
          </a:xfrm>
        </p:grpSpPr>
        <p:sp>
          <p:nvSpPr>
            <p:cNvPr id="192" name="Google Shape;192;p32"/>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32"/>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1</a:t>
            </a:r>
            <a:endParaRPr>
              <a:solidFill>
                <a:schemeClr val="lt1"/>
              </a:solidFill>
            </a:endParaRPr>
          </a:p>
        </p:txBody>
      </p:sp>
      <p:sp>
        <p:nvSpPr>
          <p:cNvPr id="195" name="Google Shape;195;p32"/>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Lorem ipsum dolor sit amet, consectetur adipiscing elit, sed do eiusmod tempor incididunt ut labore et dolore magna aliqua. </a:t>
            </a:r>
            <a:endParaRPr sz="1600"/>
          </a:p>
          <a:p>
            <a:pPr indent="0" lvl="0" marL="0" rtl="0" algn="l">
              <a:spcBef>
                <a:spcPts val="1600"/>
              </a:spcBef>
              <a:spcAft>
                <a:spcPts val="1600"/>
              </a:spcAft>
              <a:buNone/>
            </a:pPr>
            <a:r>
              <a:rPr lang="en" sz="1600"/>
              <a:t>Ut enim ad minim veniam, quis nostrud exercitation</a:t>
            </a:r>
            <a:endParaRPr sz="1600"/>
          </a:p>
        </p:txBody>
      </p:sp>
      <p:grpSp>
        <p:nvGrpSpPr>
          <p:cNvPr id="196" name="Google Shape;196;p32"/>
          <p:cNvGrpSpPr/>
          <p:nvPr/>
        </p:nvGrpSpPr>
        <p:grpSpPr>
          <a:xfrm>
            <a:off x="3320450" y="1304875"/>
            <a:ext cx="2632500" cy="3416400"/>
            <a:chOff x="3320450" y="1304875"/>
            <a:chExt cx="2632500" cy="3416400"/>
          </a:xfrm>
        </p:grpSpPr>
        <p:sp>
          <p:nvSpPr>
            <p:cNvPr id="197" name="Google Shape;197;p3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32"/>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2</a:t>
            </a:r>
            <a:endParaRPr>
              <a:solidFill>
                <a:schemeClr val="lt1"/>
              </a:solidFill>
            </a:endParaRPr>
          </a:p>
        </p:txBody>
      </p:sp>
      <p:sp>
        <p:nvSpPr>
          <p:cNvPr id="200" name="Google Shape;200;p32"/>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Ut enim ad minim veniam, quis nostrud exercitation</a:t>
            </a:r>
            <a:endParaRPr sz="1600"/>
          </a:p>
          <a:p>
            <a:pPr indent="-330200" lvl="0" marL="457200" rtl="0" algn="l">
              <a:spcBef>
                <a:spcPts val="1600"/>
              </a:spcBef>
              <a:spcAft>
                <a:spcPts val="0"/>
              </a:spcAft>
              <a:buSzPts val="1600"/>
              <a:buChar char="●"/>
            </a:pPr>
            <a:r>
              <a:rPr lang="en" sz="1600"/>
              <a:t>Duis aute irure dolor in reprehenderit in voluptate velit </a:t>
            </a:r>
            <a:endParaRPr sz="1600"/>
          </a:p>
          <a:p>
            <a:pPr indent="-330200" lvl="0" marL="457200" rtl="0" algn="l">
              <a:spcBef>
                <a:spcPts val="0"/>
              </a:spcBef>
              <a:spcAft>
                <a:spcPts val="0"/>
              </a:spcAft>
              <a:buSzPts val="1600"/>
              <a:buChar char="●"/>
            </a:pPr>
            <a:r>
              <a:rPr lang="en" sz="1600"/>
              <a:t>Esse cillum dolore eu fugiat nulla pariatur</a:t>
            </a:r>
            <a:endParaRPr sz="1600"/>
          </a:p>
        </p:txBody>
      </p:sp>
      <p:grpSp>
        <p:nvGrpSpPr>
          <p:cNvPr id="201" name="Google Shape;201;p32"/>
          <p:cNvGrpSpPr/>
          <p:nvPr/>
        </p:nvGrpSpPr>
        <p:grpSpPr>
          <a:xfrm>
            <a:off x="6212550" y="1304875"/>
            <a:ext cx="2632500" cy="3416400"/>
            <a:chOff x="6212550" y="1304875"/>
            <a:chExt cx="2632500" cy="3416400"/>
          </a:xfrm>
        </p:grpSpPr>
        <p:sp>
          <p:nvSpPr>
            <p:cNvPr id="202" name="Google Shape;202;p3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2"/>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3</a:t>
            </a:r>
            <a:endParaRPr>
              <a:solidFill>
                <a:schemeClr val="lt1"/>
              </a:solidFill>
            </a:endParaRPr>
          </a:p>
        </p:txBody>
      </p:sp>
      <p:sp>
        <p:nvSpPr>
          <p:cNvPr id="205" name="Google Shape;205;p32"/>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Excepteur sint occaecat cupidatat non proident, sunt in culpa qui officia deserunt mollit anim id est laborum.</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lang="en" sz="4200"/>
              <a:t>Lorem ipsum dolor sit amet, consectetur adipiscing elit, sed do</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audience</a:t>
            </a:r>
            <a:endParaRPr/>
          </a:p>
        </p:txBody>
      </p:sp>
      <p:sp>
        <p:nvSpPr>
          <p:cNvPr id="216" name="Google Shape;216;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a:t>
            </a:r>
            <a:endParaRPr/>
          </a:p>
          <a:p>
            <a:pPr indent="0" lvl="0" marL="0" rtl="0" algn="l">
              <a:spcBef>
                <a:spcPts val="1600"/>
              </a:spcBef>
              <a:spcAft>
                <a:spcPts val="0"/>
              </a:spcAft>
              <a:buNone/>
            </a:pPr>
            <a:r>
              <a:rPr lang="en"/>
              <a:t>The competition:</a:t>
            </a:r>
            <a:endParaRPr/>
          </a:p>
          <a:p>
            <a:pPr indent="-342900" lvl="0" marL="457200" rtl="0" algn="l">
              <a:spcBef>
                <a:spcPts val="0"/>
              </a:spcBef>
              <a:spcAft>
                <a:spcPts val="0"/>
              </a:spcAft>
              <a:buSzPts val="1800"/>
              <a:buChar char="●"/>
            </a:pPr>
            <a:r>
              <a:rPr lang="en"/>
              <a:t>Lorem ipsum </a:t>
            </a:r>
            <a:endParaRPr/>
          </a:p>
          <a:p>
            <a:pPr indent="-342900" lvl="0" marL="457200" rtl="0" algn="l">
              <a:spcBef>
                <a:spcPts val="0"/>
              </a:spcBef>
              <a:spcAft>
                <a:spcPts val="0"/>
              </a:spcAft>
              <a:buSzPts val="1800"/>
              <a:buChar char="●"/>
            </a:pPr>
            <a:r>
              <a:rPr lang="en"/>
              <a:t>Dolor sit amet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222" name="Google Shape;222;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223" name="Google Shape;223;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a:t>
            </a:r>
            <a:endParaRPr/>
          </a:p>
        </p:txBody>
      </p:sp>
      <p:sp>
        <p:nvSpPr>
          <p:cNvPr id="229" name="Google Shape;229;p36"/>
          <p:cNvSpPr txBox="1"/>
          <p:nvPr>
            <p:ph idx="4294967295"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Findings</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230" name="Google Shape;230;p36"/>
          <p:cNvSpPr txBox="1"/>
          <p:nvPr>
            <p:ph idx="4294967295" type="body"/>
          </p:nvPr>
        </p:nvSpPr>
        <p:spPr>
          <a:xfrm>
            <a:off x="7996175" y="254200"/>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1</a:t>
            </a:r>
            <a:endParaRPr sz="1400">
              <a:solidFill>
                <a:schemeClr val="lt2"/>
              </a:solidFill>
            </a:endParaRPr>
          </a:p>
        </p:txBody>
      </p:sp>
      <p:sp>
        <p:nvSpPr>
          <p:cNvPr id="231" name="Google Shape;231;p36"/>
          <p:cNvSpPr/>
          <p:nvPr/>
        </p:nvSpPr>
        <p:spPr>
          <a:xfrm>
            <a:off x="8685573" y="254209"/>
            <a:ext cx="219000" cy="21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txBox="1"/>
          <p:nvPr>
            <p:ph idx="4294967295" type="body"/>
          </p:nvPr>
        </p:nvSpPr>
        <p:spPr>
          <a:xfrm>
            <a:off x="7996175" y="602125"/>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2</a:t>
            </a:r>
            <a:endParaRPr sz="1400">
              <a:solidFill>
                <a:schemeClr val="lt2"/>
              </a:solidFill>
            </a:endParaRPr>
          </a:p>
        </p:txBody>
      </p:sp>
      <p:sp>
        <p:nvSpPr>
          <p:cNvPr id="233" name="Google Shape;233;p36"/>
          <p:cNvSpPr/>
          <p:nvPr/>
        </p:nvSpPr>
        <p:spPr>
          <a:xfrm>
            <a:off x="8685573" y="602134"/>
            <a:ext cx="219000" cy="21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txBox="1"/>
          <p:nvPr>
            <p:ph idx="4294967295" type="body"/>
          </p:nvPr>
        </p:nvSpPr>
        <p:spPr>
          <a:xfrm>
            <a:off x="568892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35" name="Google Shape;235;p36"/>
          <p:cNvSpPr txBox="1"/>
          <p:nvPr>
            <p:ph idx="4294967295" type="body"/>
          </p:nvPr>
        </p:nvSpPr>
        <p:spPr>
          <a:xfrm>
            <a:off x="5689050" y="27458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20</a:t>
            </a:r>
            <a:endParaRPr sz="1400">
              <a:solidFill>
                <a:schemeClr val="accent5"/>
              </a:solidFill>
            </a:endParaRPr>
          </a:p>
        </p:txBody>
      </p:sp>
      <p:sp>
        <p:nvSpPr>
          <p:cNvPr id="236" name="Google Shape;236;p36"/>
          <p:cNvSpPr/>
          <p:nvPr/>
        </p:nvSpPr>
        <p:spPr>
          <a:xfrm>
            <a:off x="5688763" y="306025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txBox="1"/>
          <p:nvPr>
            <p:ph idx="4294967295" type="body"/>
          </p:nvPr>
        </p:nvSpPr>
        <p:spPr>
          <a:xfrm>
            <a:off x="5689075" y="3083375"/>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238" name="Google Shape;238;p36"/>
          <p:cNvSpPr/>
          <p:nvPr/>
        </p:nvSpPr>
        <p:spPr>
          <a:xfrm>
            <a:off x="5688775" y="3432000"/>
            <a:ext cx="689700" cy="11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txBox="1"/>
          <p:nvPr>
            <p:ph idx="4294967295" type="body"/>
          </p:nvPr>
        </p:nvSpPr>
        <p:spPr>
          <a:xfrm>
            <a:off x="5689050" y="381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15</a:t>
            </a:r>
            <a:endParaRPr sz="1400">
              <a:solidFill>
                <a:schemeClr val="lt1"/>
              </a:solidFill>
            </a:endParaRPr>
          </a:p>
        </p:txBody>
      </p:sp>
      <p:sp>
        <p:nvSpPr>
          <p:cNvPr id="240" name="Google Shape;240;p36"/>
          <p:cNvSpPr txBox="1"/>
          <p:nvPr>
            <p:ph idx="4294967295" type="body"/>
          </p:nvPr>
        </p:nvSpPr>
        <p:spPr>
          <a:xfrm>
            <a:off x="6534813"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41" name="Google Shape;241;p36"/>
          <p:cNvSpPr txBox="1"/>
          <p:nvPr>
            <p:ph idx="4294967295" type="body"/>
          </p:nvPr>
        </p:nvSpPr>
        <p:spPr>
          <a:xfrm>
            <a:off x="6534825" y="20691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29</a:t>
            </a:r>
            <a:endParaRPr sz="1400">
              <a:solidFill>
                <a:schemeClr val="accent5"/>
              </a:solidFill>
            </a:endParaRPr>
          </a:p>
        </p:txBody>
      </p:sp>
      <p:sp>
        <p:nvSpPr>
          <p:cNvPr id="242" name="Google Shape;242;p36"/>
          <p:cNvSpPr/>
          <p:nvPr/>
        </p:nvSpPr>
        <p:spPr>
          <a:xfrm>
            <a:off x="6534875" y="23835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txBox="1"/>
          <p:nvPr>
            <p:ph idx="4294967295" type="body"/>
          </p:nvPr>
        </p:nvSpPr>
        <p:spPr>
          <a:xfrm>
            <a:off x="6534875" y="2380513"/>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244" name="Google Shape;244;p36"/>
          <p:cNvSpPr/>
          <p:nvPr/>
        </p:nvSpPr>
        <p:spPr>
          <a:xfrm>
            <a:off x="6534875" y="2689800"/>
            <a:ext cx="689400" cy="185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idx="4294967295" type="body"/>
          </p:nvPr>
        </p:nvSpPr>
        <p:spPr>
          <a:xfrm>
            <a:off x="6534850" y="33833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25</a:t>
            </a:r>
            <a:endParaRPr sz="1400">
              <a:solidFill>
                <a:schemeClr val="lt1"/>
              </a:solidFill>
            </a:endParaRPr>
          </a:p>
        </p:txBody>
      </p:sp>
      <p:sp>
        <p:nvSpPr>
          <p:cNvPr id="246" name="Google Shape;246;p36"/>
          <p:cNvSpPr txBox="1"/>
          <p:nvPr>
            <p:ph idx="4294967295" type="body"/>
          </p:nvPr>
        </p:nvSpPr>
        <p:spPr>
          <a:xfrm>
            <a:off x="7380800"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47" name="Google Shape;247;p36"/>
          <p:cNvSpPr txBox="1"/>
          <p:nvPr>
            <p:ph idx="4294967295" type="body"/>
          </p:nvPr>
        </p:nvSpPr>
        <p:spPr>
          <a:xfrm>
            <a:off x="7380800" y="13269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39</a:t>
            </a:r>
            <a:endParaRPr sz="1400">
              <a:solidFill>
                <a:schemeClr val="accent5"/>
              </a:solidFill>
            </a:endParaRPr>
          </a:p>
        </p:txBody>
      </p:sp>
      <p:sp>
        <p:nvSpPr>
          <p:cNvPr id="248" name="Google Shape;248;p36"/>
          <p:cNvSpPr/>
          <p:nvPr/>
        </p:nvSpPr>
        <p:spPr>
          <a:xfrm>
            <a:off x="7380700" y="16413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txBox="1"/>
          <p:nvPr>
            <p:ph idx="4294967295" type="body"/>
          </p:nvPr>
        </p:nvSpPr>
        <p:spPr>
          <a:xfrm>
            <a:off x="7374938" y="164128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250" name="Google Shape;250;p36"/>
          <p:cNvSpPr/>
          <p:nvPr/>
        </p:nvSpPr>
        <p:spPr>
          <a:xfrm>
            <a:off x="7380700" y="1947601"/>
            <a:ext cx="689400" cy="259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ph idx="4294967295" type="body"/>
          </p:nvPr>
        </p:nvSpPr>
        <p:spPr>
          <a:xfrm>
            <a:off x="7374913" y="29358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35</a:t>
            </a:r>
            <a:endParaRPr sz="1400">
              <a:solidFill>
                <a:schemeClr val="lt1"/>
              </a:solidFill>
            </a:endParaRPr>
          </a:p>
        </p:txBody>
      </p:sp>
      <p:sp>
        <p:nvSpPr>
          <p:cNvPr id="252" name="Google Shape;252;p36"/>
          <p:cNvSpPr txBox="1"/>
          <p:nvPr>
            <p:ph idx="4294967295" type="body"/>
          </p:nvPr>
        </p:nvSpPr>
        <p:spPr>
          <a:xfrm>
            <a:off x="822677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53" name="Google Shape;253;p36"/>
          <p:cNvSpPr txBox="1"/>
          <p:nvPr>
            <p:ph idx="4294967295" type="body"/>
          </p:nvPr>
        </p:nvSpPr>
        <p:spPr>
          <a:xfrm>
            <a:off x="8215175" y="22213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27</a:t>
            </a:r>
            <a:endParaRPr sz="1400">
              <a:solidFill>
                <a:schemeClr val="accent5"/>
              </a:solidFill>
            </a:endParaRPr>
          </a:p>
        </p:txBody>
      </p:sp>
      <p:sp>
        <p:nvSpPr>
          <p:cNvPr id="254" name="Google Shape;254;p36"/>
          <p:cNvSpPr/>
          <p:nvPr/>
        </p:nvSpPr>
        <p:spPr>
          <a:xfrm>
            <a:off x="8215013" y="253570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txBox="1"/>
          <p:nvPr>
            <p:ph idx="4294967295" type="body"/>
          </p:nvPr>
        </p:nvSpPr>
        <p:spPr>
          <a:xfrm>
            <a:off x="8226525" y="256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256" name="Google Shape;256;p36"/>
          <p:cNvSpPr/>
          <p:nvPr/>
        </p:nvSpPr>
        <p:spPr>
          <a:xfrm>
            <a:off x="8215175" y="2906800"/>
            <a:ext cx="689400" cy="163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txBox="1"/>
          <p:nvPr>
            <p:ph idx="4294967295" type="body"/>
          </p:nvPr>
        </p:nvSpPr>
        <p:spPr>
          <a:xfrm>
            <a:off x="8226525" y="33830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22</a:t>
            </a:r>
            <a:endParaRPr sz="1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deliverables</a:t>
            </a:r>
            <a:endParaRPr/>
          </a:p>
        </p:txBody>
      </p:sp>
      <p:grpSp>
        <p:nvGrpSpPr>
          <p:cNvPr id="263" name="Google Shape;263;p37"/>
          <p:cNvGrpSpPr/>
          <p:nvPr/>
        </p:nvGrpSpPr>
        <p:grpSpPr>
          <a:xfrm>
            <a:off x="424825" y="1253973"/>
            <a:ext cx="8294372" cy="799416"/>
            <a:chOff x="424813" y="1177875"/>
            <a:chExt cx="8294372" cy="849900"/>
          </a:xfrm>
        </p:grpSpPr>
        <p:sp>
          <p:nvSpPr>
            <p:cNvPr id="264" name="Google Shape;264;p37"/>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7"/>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1</a:t>
            </a:r>
            <a:endParaRPr>
              <a:solidFill>
                <a:schemeClr val="lt1"/>
              </a:solidFill>
            </a:endParaRPr>
          </a:p>
        </p:txBody>
      </p:sp>
      <p:sp>
        <p:nvSpPr>
          <p:cNvPr id="267" name="Google Shape;267;p37"/>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68" name="Google Shape;268;p37"/>
          <p:cNvGrpSpPr/>
          <p:nvPr/>
        </p:nvGrpSpPr>
        <p:grpSpPr>
          <a:xfrm>
            <a:off x="424825" y="2127339"/>
            <a:ext cx="8294360" cy="799416"/>
            <a:chOff x="424813" y="2075689"/>
            <a:chExt cx="8294360" cy="849900"/>
          </a:xfrm>
        </p:grpSpPr>
        <p:sp>
          <p:nvSpPr>
            <p:cNvPr id="269" name="Google Shape;269;p37"/>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7"/>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2</a:t>
            </a:r>
            <a:endParaRPr>
              <a:solidFill>
                <a:schemeClr val="lt1"/>
              </a:solidFill>
            </a:endParaRPr>
          </a:p>
        </p:txBody>
      </p:sp>
      <p:sp>
        <p:nvSpPr>
          <p:cNvPr id="272" name="Google Shape;272;p37"/>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73" name="Google Shape;273;p37"/>
          <p:cNvGrpSpPr/>
          <p:nvPr/>
        </p:nvGrpSpPr>
        <p:grpSpPr>
          <a:xfrm>
            <a:off x="424825" y="3000705"/>
            <a:ext cx="8294360" cy="799447"/>
            <a:chOff x="424813" y="2974405"/>
            <a:chExt cx="8294360" cy="849933"/>
          </a:xfrm>
        </p:grpSpPr>
        <p:sp>
          <p:nvSpPr>
            <p:cNvPr id="274" name="Google Shape;274;p37"/>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7"/>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3</a:t>
            </a:r>
            <a:endParaRPr>
              <a:solidFill>
                <a:schemeClr val="lt1"/>
              </a:solidFill>
            </a:endParaRPr>
          </a:p>
        </p:txBody>
      </p:sp>
      <p:sp>
        <p:nvSpPr>
          <p:cNvPr id="277" name="Google Shape;277;p37"/>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78" name="Google Shape;278;p37"/>
          <p:cNvGrpSpPr/>
          <p:nvPr/>
        </p:nvGrpSpPr>
        <p:grpSpPr>
          <a:xfrm>
            <a:off x="424825" y="3874103"/>
            <a:ext cx="8294360" cy="799447"/>
            <a:chOff x="424813" y="3871259"/>
            <a:chExt cx="8294360" cy="849933"/>
          </a:xfrm>
        </p:grpSpPr>
        <p:sp>
          <p:nvSpPr>
            <p:cNvPr id="279" name="Google Shape;279;p37"/>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7"/>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4</a:t>
            </a:r>
            <a:endParaRPr>
              <a:solidFill>
                <a:schemeClr val="lt1"/>
              </a:solidFill>
            </a:endParaRPr>
          </a:p>
        </p:txBody>
      </p:sp>
      <p:sp>
        <p:nvSpPr>
          <p:cNvPr id="282" name="Google Shape;282;p37"/>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graphicFrame>
        <p:nvGraphicFramePr>
          <p:cNvPr id="287" name="Google Shape;287;p38"/>
          <p:cNvGraphicFramePr/>
          <p:nvPr/>
        </p:nvGraphicFramePr>
        <p:xfrm>
          <a:off x="484113" y="1215612"/>
          <a:ext cx="3000000" cy="3000000"/>
        </p:xfrm>
        <a:graphic>
          <a:graphicData uri="http://schemas.openxmlformats.org/drawingml/2006/table">
            <a:tbl>
              <a:tblPr>
                <a:noFill/>
                <a:tableStyleId>{5804709D-F3E9-4C29-A317-E4135E68C1F7}</a:tableStyleId>
              </a:tblPr>
              <a:tblGrid>
                <a:gridCol w="1004425"/>
                <a:gridCol w="1004425"/>
                <a:gridCol w="1004425"/>
                <a:gridCol w="1004425"/>
                <a:gridCol w="1004425"/>
                <a:gridCol w="1004425"/>
                <a:gridCol w="1004425"/>
                <a:gridCol w="1004425"/>
              </a:tblGrid>
              <a:tr h="369075">
                <a:tc>
                  <a:txBody>
                    <a:bodyPr/>
                    <a:lstStyle/>
                    <a:p>
                      <a:pPr indent="0" lvl="0" marL="0" rtl="0" algn="ctr">
                        <a:spcBef>
                          <a:spcPts val="0"/>
                        </a:spcBef>
                        <a:spcAft>
                          <a:spcPts val="0"/>
                        </a:spcAft>
                        <a:buNone/>
                      </a:pPr>
                      <a:r>
                        <a:rPr lang="en">
                          <a:solidFill>
                            <a:schemeClr val="lt1"/>
                          </a:solidFill>
                        </a:rPr>
                        <a:t>Jan</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Feb</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Mar</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Apr</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May</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Jun</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id="288" name="Google Shape;28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descr="Timeline background shape" id="289" name="Google Shape;289;p38"/>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txBox="1"/>
          <p:nvPr>
            <p:ph idx="4294967295" type="body"/>
          </p:nvPr>
        </p:nvSpPr>
        <p:spPr>
          <a:xfrm>
            <a:off x="565350" y="1744550"/>
            <a:ext cx="25686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Deployment</a:t>
            </a:r>
            <a:endParaRPr>
              <a:solidFill>
                <a:schemeClr val="lt1"/>
              </a:solidFill>
            </a:endParaRPr>
          </a:p>
        </p:txBody>
      </p:sp>
      <p:sp>
        <p:nvSpPr>
          <p:cNvPr descr="Timeline background shape" id="291" name="Google Shape;291;p38"/>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txBox="1"/>
          <p:nvPr>
            <p:ph idx="4294967295" type="body"/>
          </p:nvPr>
        </p:nvSpPr>
        <p:spPr>
          <a:xfrm>
            <a:off x="3632950" y="1736200"/>
            <a:ext cx="44745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In-production services</a:t>
            </a:r>
            <a:endParaRPr>
              <a:solidFill>
                <a:schemeClr val="lt1"/>
              </a:solidFill>
            </a:endParaRPr>
          </a:p>
        </p:txBody>
      </p:sp>
      <p:sp>
        <p:nvSpPr>
          <p:cNvPr id="293" name="Google Shape;293;p38"/>
          <p:cNvSpPr txBox="1"/>
          <p:nvPr>
            <p:ph idx="4294967295" type="body"/>
          </p:nvPr>
        </p:nvSpPr>
        <p:spPr>
          <a:xfrm>
            <a:off x="2589450" y="2328350"/>
            <a:ext cx="20103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Global go-live</a:t>
            </a:r>
            <a:endParaRPr>
              <a:solidFill>
                <a:schemeClr val="dk1"/>
              </a:solidFill>
            </a:endParaRPr>
          </a:p>
        </p:txBody>
      </p:sp>
      <p:grpSp>
        <p:nvGrpSpPr>
          <p:cNvPr id="294" name="Google Shape;294;p38"/>
          <p:cNvGrpSpPr/>
          <p:nvPr/>
        </p:nvGrpSpPr>
        <p:grpSpPr>
          <a:xfrm>
            <a:off x="4497078" y="2920213"/>
            <a:ext cx="3432244" cy="441657"/>
            <a:chOff x="6448870" y="3733723"/>
            <a:chExt cx="2453355" cy="351302"/>
          </a:xfrm>
        </p:grpSpPr>
        <p:sp>
          <p:nvSpPr>
            <p:cNvPr id="295" name="Google Shape;295;p38"/>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8"/>
          <p:cNvSpPr txBox="1"/>
          <p:nvPr>
            <p:ph idx="4294967295" type="body"/>
          </p:nvPr>
        </p:nvSpPr>
        <p:spPr>
          <a:xfrm>
            <a:off x="4573325" y="2912300"/>
            <a:ext cx="25686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Advanced projects</a:t>
            </a:r>
            <a:endParaRPr>
              <a:solidFill>
                <a:schemeClr val="lt1"/>
              </a:solidFill>
            </a:endParaRPr>
          </a:p>
        </p:txBody>
      </p:sp>
      <p:sp>
        <p:nvSpPr>
          <p:cNvPr id="300" name="Google Shape;300;p38"/>
          <p:cNvSpPr txBox="1"/>
          <p:nvPr>
            <p:ph idx="4294967295" type="body"/>
          </p:nvPr>
        </p:nvSpPr>
        <p:spPr>
          <a:xfrm>
            <a:off x="4497125" y="3369950"/>
            <a:ext cx="3432300" cy="10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Example 1</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Example 2</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9"/>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descr="Corporate headshot of a woman" id="307" name="Google Shape;307;p39"/>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308" name="Google Shape;308;p39"/>
          <p:cNvSpPr txBox="1"/>
          <p:nvPr>
            <p:ph idx="4294967295" type="body"/>
          </p:nvPr>
        </p:nvSpPr>
        <p:spPr>
          <a:xfrm>
            <a:off x="16495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Wendy Writer, CEO</a:t>
            </a:r>
            <a:endParaRPr sz="1700">
              <a:solidFill>
                <a:schemeClr val="dk1"/>
              </a:solidFill>
            </a:endParaRPr>
          </a:p>
        </p:txBody>
      </p:sp>
      <p:cxnSp>
        <p:nvCxnSpPr>
          <p:cNvPr id="309" name="Google Shape;309;p39"/>
          <p:cNvCxnSpPr/>
          <p:nvPr/>
        </p:nvCxnSpPr>
        <p:spPr>
          <a:xfrm>
            <a:off x="11181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310" name="Google Shape;310;p39"/>
          <p:cNvSpPr txBox="1"/>
          <p:nvPr>
            <p:ph idx="4294967295" type="body"/>
          </p:nvPr>
        </p:nvSpPr>
        <p:spPr>
          <a:xfrm>
            <a:off x="16492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Lorem ipsum dolor sit amet, consectetur adipiscing elit, sed do eiusmod tempor</a:t>
            </a:r>
            <a:endParaRPr sz="1300"/>
          </a:p>
        </p:txBody>
      </p:sp>
      <p:pic>
        <p:nvPicPr>
          <p:cNvPr descr="Corporate headshot of a man" id="311" name="Google Shape;311;p39"/>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312" name="Google Shape;312;p39"/>
          <p:cNvSpPr txBox="1"/>
          <p:nvPr>
            <p:ph idx="4294967295" type="body"/>
          </p:nvPr>
        </p:nvSpPr>
        <p:spPr>
          <a:xfrm>
            <a:off x="2374559"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Ronny Reader, CFO</a:t>
            </a:r>
            <a:endParaRPr sz="1700">
              <a:solidFill>
                <a:schemeClr val="dk1"/>
              </a:solidFill>
            </a:endParaRPr>
          </a:p>
        </p:txBody>
      </p:sp>
      <p:cxnSp>
        <p:nvCxnSpPr>
          <p:cNvPr id="313" name="Google Shape;313;p39"/>
          <p:cNvCxnSpPr/>
          <p:nvPr/>
        </p:nvCxnSpPr>
        <p:spPr>
          <a:xfrm>
            <a:off x="3327800" y="3561938"/>
            <a:ext cx="270900" cy="0"/>
          </a:xfrm>
          <a:prstGeom prst="straightConnector1">
            <a:avLst/>
          </a:prstGeom>
          <a:noFill/>
          <a:ln cap="flat" cmpd="sng" w="9525">
            <a:solidFill>
              <a:schemeClr val="dk2"/>
            </a:solidFill>
            <a:prstDash val="solid"/>
            <a:round/>
            <a:headEnd len="sm" w="sm" type="none"/>
            <a:tailEnd len="sm" w="sm" type="none"/>
          </a:ln>
        </p:spPr>
      </p:cxnSp>
      <p:sp>
        <p:nvSpPr>
          <p:cNvPr id="314" name="Google Shape;314;p39"/>
          <p:cNvSpPr txBox="1"/>
          <p:nvPr>
            <p:ph idx="4294967295" type="body"/>
          </p:nvPr>
        </p:nvSpPr>
        <p:spPr>
          <a:xfrm>
            <a:off x="237454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Ut enim ad minim veniam, quis nostrud exercitation ullamco laboris nisi ut aliquip ex ea commodo consequat</a:t>
            </a:r>
            <a:endParaRPr sz="1300"/>
          </a:p>
        </p:txBody>
      </p:sp>
      <p:pic>
        <p:nvPicPr>
          <p:cNvPr descr="Corporate headshot of a woman" id="315" name="Google Shape;315;p39"/>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316" name="Google Shape;316;p39"/>
          <p:cNvSpPr txBox="1"/>
          <p:nvPr>
            <p:ph idx="4294967295" type="body"/>
          </p:nvPr>
        </p:nvSpPr>
        <p:spPr>
          <a:xfrm>
            <a:off x="458418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Abby Author, CTO</a:t>
            </a:r>
            <a:endParaRPr sz="1700">
              <a:solidFill>
                <a:schemeClr val="dk1"/>
              </a:solidFill>
            </a:endParaRPr>
          </a:p>
        </p:txBody>
      </p:sp>
      <p:cxnSp>
        <p:nvCxnSpPr>
          <p:cNvPr id="317" name="Google Shape;317;p39"/>
          <p:cNvCxnSpPr/>
          <p:nvPr/>
        </p:nvCxnSpPr>
        <p:spPr>
          <a:xfrm>
            <a:off x="55540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318" name="Google Shape;318;p39"/>
          <p:cNvSpPr txBox="1"/>
          <p:nvPr>
            <p:ph idx="4294967295" type="body"/>
          </p:nvPr>
        </p:nvSpPr>
        <p:spPr>
          <a:xfrm>
            <a:off x="4584169"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Duis aute irure dolor in reprehenderit in voluptate velit esse cillum dolore eu fugiat nulla pariatur</a:t>
            </a:r>
            <a:endParaRPr sz="1300"/>
          </a:p>
        </p:txBody>
      </p:sp>
      <p:pic>
        <p:nvPicPr>
          <p:cNvPr descr="Corporate headshot of a man" id="319" name="Google Shape;319;p39"/>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320" name="Google Shape;320;p39"/>
          <p:cNvSpPr txBox="1"/>
          <p:nvPr>
            <p:ph idx="4294967295" type="body"/>
          </p:nvPr>
        </p:nvSpPr>
        <p:spPr>
          <a:xfrm>
            <a:off x="6793801"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Berry Books, CPO</a:t>
            </a:r>
            <a:endParaRPr sz="1700">
              <a:solidFill>
                <a:schemeClr val="dk1"/>
              </a:solidFill>
            </a:endParaRPr>
          </a:p>
        </p:txBody>
      </p:sp>
      <p:cxnSp>
        <p:nvCxnSpPr>
          <p:cNvPr id="321" name="Google Shape;321;p39"/>
          <p:cNvCxnSpPr/>
          <p:nvPr/>
        </p:nvCxnSpPr>
        <p:spPr>
          <a:xfrm>
            <a:off x="7747050" y="3561938"/>
            <a:ext cx="270900" cy="0"/>
          </a:xfrm>
          <a:prstGeom prst="straightConnector1">
            <a:avLst/>
          </a:prstGeom>
          <a:noFill/>
          <a:ln cap="flat" cmpd="sng" w="9525">
            <a:solidFill>
              <a:schemeClr val="dk2"/>
            </a:solidFill>
            <a:prstDash val="solid"/>
            <a:round/>
            <a:headEnd len="sm" w="sm" type="none"/>
            <a:tailEnd len="sm" w="sm" type="none"/>
          </a:ln>
        </p:spPr>
      </p:cxnSp>
      <p:sp>
        <p:nvSpPr>
          <p:cNvPr id="322" name="Google Shape;322;p39"/>
          <p:cNvSpPr txBox="1"/>
          <p:nvPr>
            <p:ph idx="4294967295" type="body"/>
          </p:nvPr>
        </p:nvSpPr>
        <p:spPr>
          <a:xfrm>
            <a:off x="679379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Excepteur sint occaecat cupidatat non proident, sunt in culpa qui officia deserunt mollit anim id est laborum</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(Robert)</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rgbClr val="CACACA"/>
                </a:solidFill>
              </a:rPr>
              <a:t>All personas are within the realm of potted/container gardens or raised beds (limited to 5’x5’ max bed size). If users wish to scale further, multiple raised beds or containers can be done as separate app usages.</a:t>
            </a:r>
            <a:endParaRPr>
              <a:solidFill>
                <a:srgbClr val="CACACA"/>
              </a:solidFill>
            </a:endParaRPr>
          </a:p>
          <a:p>
            <a:pPr indent="-342900" lvl="0" marL="457200" rtl="0" algn="l">
              <a:lnSpc>
                <a:spcPct val="115000"/>
              </a:lnSpc>
              <a:spcBef>
                <a:spcPts val="0"/>
              </a:spcBef>
              <a:spcAft>
                <a:spcPts val="0"/>
              </a:spcAft>
              <a:buSzPts val="1800"/>
              <a:buChar char="●"/>
            </a:pPr>
            <a:r>
              <a:rPr lang="en">
                <a:solidFill>
                  <a:srgbClr val="CACACA"/>
                </a:solidFill>
              </a:rPr>
              <a:t>We will consider companion plantings to cover the hybrid gardener more fully. This scope should be 20 or less plants per use of the app</a:t>
            </a:r>
            <a:endParaRPr>
              <a:solidFill>
                <a:srgbClr val="CACACA"/>
              </a:solidFill>
            </a:endParaRPr>
          </a:p>
          <a:p>
            <a:pPr indent="-342900" lvl="0" marL="457200" rtl="0" algn="l">
              <a:lnSpc>
                <a:spcPct val="115000"/>
              </a:lnSpc>
              <a:spcBef>
                <a:spcPts val="0"/>
              </a:spcBef>
              <a:spcAft>
                <a:spcPts val="0"/>
              </a:spcAft>
              <a:buSzPts val="1800"/>
              <a:buChar char="●"/>
            </a:pPr>
            <a:r>
              <a:rPr lang="en">
                <a:solidFill>
                  <a:srgbClr val="CACACA"/>
                </a:solidFill>
              </a:rPr>
              <a:t>We will only have a limited number of vegetables, herbs, and flowers available. We will exclude trees, shrubs, mushrooms, and exotic plants.</a:t>
            </a:r>
            <a:endParaRPr>
              <a:solidFill>
                <a:srgbClr val="CACACA"/>
              </a:solidFill>
            </a:endParaRPr>
          </a:p>
          <a:p>
            <a:pPr indent="-342900" lvl="0" marL="457200" rtl="0" algn="l">
              <a:lnSpc>
                <a:spcPct val="115000"/>
              </a:lnSpc>
              <a:spcBef>
                <a:spcPts val="0"/>
              </a:spcBef>
              <a:spcAft>
                <a:spcPts val="0"/>
              </a:spcAft>
              <a:buSzPts val="1800"/>
              <a:buChar char="●"/>
            </a:pPr>
            <a:r>
              <a:rPr lang="en">
                <a:solidFill>
                  <a:srgbClr val="CACACA"/>
                </a:solidFill>
              </a:rPr>
              <a:t>Plants only growable inside the regions of the United States only and able to be grown outdoors will be considered.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Experts and Market Need (Robert)</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CACACA"/>
              </a:buClr>
              <a:buSzPts val="1600"/>
              <a:buChar char="●"/>
            </a:pPr>
            <a:r>
              <a:rPr lang="en" sz="1600">
                <a:solidFill>
                  <a:srgbClr val="CACACA"/>
                </a:solidFill>
              </a:rPr>
              <a:t>Domain experts contacted: Lisa Bonshu, horticulturist, TBD (UC Berkeley Prof) - Dr. Somerville, Plant Biology</a:t>
            </a:r>
            <a:endParaRPr sz="1600">
              <a:solidFill>
                <a:srgbClr val="CACACA"/>
              </a:solidFill>
            </a:endParaRPr>
          </a:p>
          <a:p>
            <a:pPr indent="0" lvl="0" marL="457200" rtl="0" algn="l">
              <a:lnSpc>
                <a:spcPct val="115000"/>
              </a:lnSpc>
              <a:spcBef>
                <a:spcPts val="0"/>
              </a:spcBef>
              <a:spcAft>
                <a:spcPts val="0"/>
              </a:spcAft>
              <a:buNone/>
            </a:pPr>
            <a:r>
              <a:t/>
            </a:r>
            <a:endParaRPr>
              <a:solidFill>
                <a:srgbClr val="CACACA"/>
              </a:solidFill>
            </a:endParaRPr>
          </a:p>
          <a:p>
            <a:pPr indent="-330200" lvl="0" marL="457200" rtl="0" algn="l">
              <a:lnSpc>
                <a:spcPct val="115000"/>
              </a:lnSpc>
              <a:spcBef>
                <a:spcPts val="0"/>
              </a:spcBef>
              <a:spcAft>
                <a:spcPts val="0"/>
              </a:spcAft>
              <a:buClr>
                <a:srgbClr val="CACACA"/>
              </a:buClr>
              <a:buSzPts val="1600"/>
              <a:buChar char="●"/>
            </a:pPr>
            <a:r>
              <a:rPr lang="en" sz="1600">
                <a:solidFill>
                  <a:srgbClr val="CACACA"/>
                </a:solidFill>
              </a:rPr>
              <a:t>Our survey provided insight that determined three main reasons to which gardening was made difficult more than the value it provides. Over 65% of the reasons were given by respondents.</a:t>
            </a:r>
            <a:endParaRPr sz="1600">
              <a:solidFill>
                <a:srgbClr val="CACACA"/>
              </a:solidFill>
            </a:endParaRPr>
          </a:p>
          <a:p>
            <a:pPr indent="-304800" lvl="1" marL="914400" rtl="0" algn="l">
              <a:lnSpc>
                <a:spcPct val="115000"/>
              </a:lnSpc>
              <a:spcBef>
                <a:spcPts val="0"/>
              </a:spcBef>
              <a:spcAft>
                <a:spcPts val="0"/>
              </a:spcAft>
              <a:buClr>
                <a:srgbClr val="CACACA"/>
              </a:buClr>
              <a:buSzPts val="1200"/>
              <a:buChar char="○"/>
            </a:pPr>
            <a:r>
              <a:rPr lang="en" sz="1200">
                <a:solidFill>
                  <a:srgbClr val="CACACA"/>
                </a:solidFill>
              </a:rPr>
              <a:t>They don't have time due to things like work, family, and extracurricular activities. Showing that the perceived cost of gardening was much higher than other activities, given the value returned for the investment.</a:t>
            </a:r>
            <a:endParaRPr sz="1200">
              <a:solidFill>
                <a:srgbClr val="CACACA"/>
              </a:solidFill>
            </a:endParaRPr>
          </a:p>
          <a:p>
            <a:pPr indent="-304800" lvl="1" marL="914400" rtl="0" algn="l">
              <a:lnSpc>
                <a:spcPct val="115000"/>
              </a:lnSpc>
              <a:spcBef>
                <a:spcPts val="0"/>
              </a:spcBef>
              <a:spcAft>
                <a:spcPts val="0"/>
              </a:spcAft>
              <a:buClr>
                <a:srgbClr val="CACACA"/>
              </a:buClr>
              <a:buSzPts val="1200"/>
              <a:buChar char="○"/>
            </a:pPr>
            <a:r>
              <a:rPr lang="en" sz="1200">
                <a:solidFill>
                  <a:srgbClr val="CACACA"/>
                </a:solidFill>
              </a:rPr>
              <a:t>A second reason why people don’t garden is a lack of information. Not only do potential gardeners lack information, but gardening retailers also lack the knowledge to assist. The information provided is generally found on plant tags or seed bags, which are small and lack the needed information to grow successfully.</a:t>
            </a:r>
            <a:endParaRPr sz="1200">
              <a:solidFill>
                <a:srgbClr val="CACACA"/>
              </a:solidFill>
            </a:endParaRPr>
          </a:p>
          <a:p>
            <a:pPr indent="-304800" lvl="1" marL="914400" rtl="0" algn="l">
              <a:lnSpc>
                <a:spcPct val="115000"/>
              </a:lnSpc>
              <a:spcBef>
                <a:spcPts val="0"/>
              </a:spcBef>
              <a:spcAft>
                <a:spcPts val="0"/>
              </a:spcAft>
              <a:buClr>
                <a:srgbClr val="CACACA"/>
              </a:buClr>
              <a:buSzPts val="1200"/>
              <a:buChar char="○"/>
            </a:pPr>
            <a:r>
              <a:rPr lang="en" sz="1200">
                <a:solidFill>
                  <a:srgbClr val="CACACA"/>
                </a:solidFill>
              </a:rPr>
              <a:t>Struggling to have sufficient space for a garden was also found to be discouraging for people, and finding alternative methods is difficult.</a:t>
            </a:r>
            <a:endParaRPr sz="1200">
              <a:solidFill>
                <a:srgbClr val="CACACA"/>
              </a:solidFill>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Journey (Robert)</a:t>
            </a:r>
            <a:endParaRPr/>
          </a:p>
        </p:txBody>
      </p:sp>
      <p:pic>
        <p:nvPicPr>
          <p:cNvPr id="85" name="Google Shape;85;p17"/>
          <p:cNvPicPr preferRelativeResize="0"/>
          <p:nvPr/>
        </p:nvPicPr>
        <p:blipFill>
          <a:blip r:embed="rId3">
            <a:alphaModFix/>
          </a:blip>
          <a:stretch>
            <a:fillRect/>
          </a:stretch>
        </p:blipFill>
        <p:spPr>
          <a:xfrm>
            <a:off x="355675" y="969625"/>
            <a:ext cx="8368075" cy="398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Initial Plant Data (Karl)</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scraped from 3 well regarded gardening sites</a:t>
            </a:r>
            <a:endParaRPr/>
          </a:p>
          <a:p>
            <a:pPr indent="-317500" lvl="1" marL="914400" rtl="0" algn="l">
              <a:spcBef>
                <a:spcPts val="0"/>
              </a:spcBef>
              <a:spcAft>
                <a:spcPts val="0"/>
              </a:spcAft>
              <a:buSzPts val="1400"/>
              <a:buChar char="○"/>
            </a:pPr>
            <a:r>
              <a:rPr lang="en"/>
              <a:t>Each site had different data points with varying specificity and size</a:t>
            </a:r>
            <a:endParaRPr/>
          </a:p>
          <a:p>
            <a:pPr indent="-317500" lvl="1" marL="914400" rtl="0" algn="l">
              <a:spcBef>
                <a:spcPts val="0"/>
              </a:spcBef>
              <a:spcAft>
                <a:spcPts val="0"/>
              </a:spcAft>
              <a:buSzPts val="1400"/>
              <a:buChar char="○"/>
            </a:pPr>
            <a:r>
              <a:rPr lang="en"/>
              <a:t>Joined together based on plant names</a:t>
            </a:r>
            <a:endParaRPr/>
          </a:p>
          <a:p>
            <a:pPr indent="-342900" lvl="0" marL="457200" rtl="0" algn="l">
              <a:spcBef>
                <a:spcPts val="0"/>
              </a:spcBef>
              <a:spcAft>
                <a:spcPts val="0"/>
              </a:spcAft>
              <a:buSzPts val="1800"/>
              <a:buChar char="●"/>
            </a:pPr>
            <a:r>
              <a:rPr lang="en"/>
              <a:t>Each source has similar but not identical information</a:t>
            </a:r>
            <a:endParaRPr/>
          </a:p>
          <a:p>
            <a:pPr indent="-317500" lvl="1" marL="914400" rtl="0" algn="l">
              <a:spcBef>
                <a:spcPts val="0"/>
              </a:spcBef>
              <a:spcAft>
                <a:spcPts val="0"/>
              </a:spcAft>
              <a:buSzPts val="1400"/>
              <a:buChar char="○"/>
            </a:pPr>
            <a:r>
              <a:rPr lang="en" sz="1800"/>
              <a:t>Ex: </a:t>
            </a:r>
            <a:r>
              <a:rPr lang="en" sz="1800"/>
              <a:t>Scientific names vary more than we thought</a:t>
            </a:r>
            <a:endParaRPr/>
          </a:p>
          <a:p>
            <a:pPr indent="-342900" lvl="0" marL="457200" rtl="0" algn="l">
              <a:spcBef>
                <a:spcPts val="0"/>
              </a:spcBef>
              <a:spcAft>
                <a:spcPts val="0"/>
              </a:spcAft>
              <a:buSzPts val="1800"/>
              <a:buChar char="●"/>
            </a:pPr>
            <a:r>
              <a:rPr lang="en"/>
              <a:t>“Dirty” and Misaligned data is the biggest pain point</a:t>
            </a:r>
            <a:endParaRPr/>
          </a:p>
          <a:p>
            <a:pPr indent="-317500" lvl="1" marL="914400" rtl="0" algn="l">
              <a:spcBef>
                <a:spcPts val="0"/>
              </a:spcBef>
              <a:spcAft>
                <a:spcPts val="0"/>
              </a:spcAft>
              <a:buSzPts val="1400"/>
              <a:buChar char="○"/>
            </a:pPr>
            <a:r>
              <a:rPr lang="en"/>
              <a:t>Most problems are artifacts from web scraping</a:t>
            </a:r>
            <a:endParaRPr/>
          </a:p>
          <a:p>
            <a:pPr indent="-317500" lvl="1" marL="914400" rtl="0" algn="l">
              <a:spcBef>
                <a:spcPts val="0"/>
              </a:spcBef>
              <a:spcAft>
                <a:spcPts val="0"/>
              </a:spcAft>
              <a:buSzPts val="1400"/>
              <a:buChar char="○"/>
            </a:pPr>
            <a:r>
              <a:rPr lang="en"/>
              <a:t>Improving alignment will require a deeper understanding of plants</a:t>
            </a:r>
            <a:endParaRPr/>
          </a:p>
          <a:p>
            <a:pPr indent="-342900" lvl="0" marL="457200" rtl="0" algn="l">
              <a:spcBef>
                <a:spcPts val="0"/>
              </a:spcBef>
              <a:spcAft>
                <a:spcPts val="0"/>
              </a:spcAft>
              <a:buSzPts val="1800"/>
              <a:buChar char="●"/>
            </a:pPr>
            <a:r>
              <a:rPr lang="en"/>
              <a:t>Plant data heavily skewed toward sunny areas</a:t>
            </a:r>
            <a:endParaRPr/>
          </a:p>
          <a:p>
            <a:pPr indent="-342900" lvl="0" marL="457200" rtl="0" algn="l">
              <a:spcBef>
                <a:spcPts val="0"/>
              </a:spcBef>
              <a:spcAft>
                <a:spcPts val="0"/>
              </a:spcAft>
              <a:buSzPts val="1800"/>
              <a:buChar char="●"/>
            </a:pPr>
            <a:r>
              <a:rPr lang="en"/>
              <a:t>The project scope was naturally focused by data availability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nvSpPr>
        <p:spPr>
          <a:xfrm>
            <a:off x="6816000" y="1786800"/>
            <a:ext cx="2328000" cy="204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Average"/>
                <a:ea typeface="Average"/>
                <a:cs typeface="Average"/>
                <a:sym typeface="Average"/>
              </a:rPr>
              <a:t>~9400 Rows</a:t>
            </a:r>
            <a:endParaRPr sz="3100">
              <a:latin typeface="Average"/>
              <a:ea typeface="Average"/>
              <a:cs typeface="Average"/>
              <a:sym typeface="Average"/>
            </a:endParaRPr>
          </a:p>
          <a:p>
            <a:pPr indent="0" lvl="0" marL="0" rtl="0" algn="ctr">
              <a:spcBef>
                <a:spcPts val="0"/>
              </a:spcBef>
              <a:spcAft>
                <a:spcPts val="0"/>
              </a:spcAft>
              <a:buNone/>
            </a:pPr>
            <a:r>
              <a:rPr lang="en" sz="3100">
                <a:latin typeface="Average"/>
                <a:ea typeface="Average"/>
                <a:cs typeface="Average"/>
                <a:sym typeface="Average"/>
              </a:rPr>
              <a:t>~60 columns</a:t>
            </a:r>
            <a:endParaRPr sz="3100">
              <a:latin typeface="Average"/>
              <a:ea typeface="Average"/>
              <a:cs typeface="Average"/>
              <a:sym typeface="Average"/>
            </a:endParaRPr>
          </a:p>
          <a:p>
            <a:pPr indent="0" lvl="0" marL="0" rtl="0" algn="ctr">
              <a:spcBef>
                <a:spcPts val="0"/>
              </a:spcBef>
              <a:spcAft>
                <a:spcPts val="0"/>
              </a:spcAft>
              <a:buNone/>
            </a:pPr>
            <a:r>
              <a:rPr lang="en" sz="3100">
                <a:latin typeface="Average"/>
                <a:ea typeface="Average"/>
                <a:cs typeface="Average"/>
                <a:sym typeface="Average"/>
              </a:rPr>
              <a:t>~3100 Types</a:t>
            </a:r>
            <a:endParaRPr sz="3100">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97" name="Google Shape;97;p19"/>
          <p:cNvPicPr preferRelativeResize="0"/>
          <p:nvPr/>
        </p:nvPicPr>
        <p:blipFill>
          <a:blip r:embed="rId3">
            <a:alphaModFix/>
          </a:blip>
          <a:stretch>
            <a:fillRect/>
          </a:stretch>
        </p:blipFill>
        <p:spPr>
          <a:xfrm>
            <a:off x="0" y="0"/>
            <a:ext cx="6815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00112" y="360925"/>
            <a:ext cx="8943776" cy="442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76200" y="349113"/>
            <a:ext cx="8991601" cy="44452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